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9144000"/>
  <p:notesSz cx="6858000" cy="9144000"/>
  <p:embeddedFontLst>
    <p:embeddedFont>
      <p:font typeface="Noto Sans"/>
      <p:regular r:id="rId52"/>
      <p:bold r:id="rId53"/>
      <p:italic r:id="rId54"/>
      <p:boldItalic r:id="rId55"/>
    </p:embeddedFont>
    <p:embeddedFont>
      <p:font typeface="Barlow Condensed SemiBold"/>
      <p:regular r:id="rId56"/>
      <p:bold r:id="rId57"/>
      <p:italic r:id="rId58"/>
      <p:boldItalic r:id="rId59"/>
    </p:embeddedFont>
    <p:embeddedFont>
      <p:font typeface="Arial Narrow"/>
      <p:regular r:id="rId60"/>
      <p:bold r:id="rId61"/>
      <p:italic r:id="rId62"/>
      <p:boldItalic r:id="rId63"/>
    </p:embeddedFont>
    <p:embeddedFont>
      <p:font typeface="Noto Sans Light"/>
      <p:regular r:id="rId64"/>
      <p:bold r:id="rId65"/>
      <p:italic r:id="rId66"/>
      <p:boldItalic r:id="rId67"/>
    </p:embeddedFont>
    <p:embeddedFont>
      <p:font typeface="Fira Code"/>
      <p:regular r:id="rId68"/>
      <p:bold r:id="rId69"/>
    </p:embeddedFont>
    <p:embeddedFont>
      <p:font typeface="Open Sans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4AA03-C6A7-4B17-B8F6-DEC0801BC363}">
  <a:tblStyle styleId="{C814AA03-C6A7-4B17-B8F6-DEC0801BC363}" styleName="Table_0">
    <a:wholeTbl>
      <a:tcTxStyle b="off" i="off">
        <a:font>
          <a:latin typeface="Noto Sans"/>
          <a:ea typeface="Noto Sans"/>
          <a:cs typeface="Noto San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fill>
          <a:solidFill>
            <a:srgbClr val="CBE3DA"/>
          </a:solidFill>
        </a:fill>
      </a:tcStyle>
    </a:band1H>
    <a:band2H>
      <a:tcTxStyle/>
    </a:band2H>
    <a:band1V>
      <a:tcTxStyle/>
      <a:tcStyle>
        <a:fill>
          <a:solidFill>
            <a:srgbClr val="CBE3DA"/>
          </a:solidFill>
        </a:fill>
      </a:tcStyle>
    </a:band1V>
    <a:band2V>
      <a:tcTxStyle/>
    </a:band2V>
    <a:la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Light-boldItalic.fntdata"/><Relationship Id="rId72" Type="http://schemas.openxmlformats.org/officeDocument/2006/relationships/font" Target="fonts/OpenSansL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Light-bold.fntdata"/><Relationship Id="rId70" Type="http://schemas.openxmlformats.org/officeDocument/2006/relationships/font" Target="fonts/OpenSans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Narrow-italic.fntdata"/><Relationship Id="rId61" Type="http://schemas.openxmlformats.org/officeDocument/2006/relationships/font" Target="fonts/ArialNarrow-bold.fntdata"/><Relationship Id="rId20" Type="http://schemas.openxmlformats.org/officeDocument/2006/relationships/slide" Target="slides/slide14.xml"/><Relationship Id="rId64" Type="http://schemas.openxmlformats.org/officeDocument/2006/relationships/font" Target="fonts/NotoSansLight-regular.fntdata"/><Relationship Id="rId63" Type="http://schemas.openxmlformats.org/officeDocument/2006/relationships/font" Target="fonts/ArialNarrow-boldItalic.fntdata"/><Relationship Id="rId22" Type="http://schemas.openxmlformats.org/officeDocument/2006/relationships/slide" Target="slides/slide16.xml"/><Relationship Id="rId66" Type="http://schemas.openxmlformats.org/officeDocument/2006/relationships/font" Target="fonts/NotoSansLight-italic.fntdata"/><Relationship Id="rId21" Type="http://schemas.openxmlformats.org/officeDocument/2006/relationships/slide" Target="slides/slide15.xml"/><Relationship Id="rId65" Type="http://schemas.openxmlformats.org/officeDocument/2006/relationships/font" Target="fonts/NotoSansLight-bold.fntdata"/><Relationship Id="rId24" Type="http://schemas.openxmlformats.org/officeDocument/2006/relationships/slide" Target="slides/slide18.xml"/><Relationship Id="rId68" Type="http://schemas.openxmlformats.org/officeDocument/2006/relationships/font" Target="fonts/FiraCode-regular.fntdata"/><Relationship Id="rId23" Type="http://schemas.openxmlformats.org/officeDocument/2006/relationships/slide" Target="slides/slide17.xml"/><Relationship Id="rId67" Type="http://schemas.openxmlformats.org/officeDocument/2006/relationships/font" Target="fonts/NotoSansLight-boldItalic.fntdata"/><Relationship Id="rId60" Type="http://schemas.openxmlformats.org/officeDocument/2006/relationships/font" Target="fonts/ArialNarrow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Cod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NotoSans-bold.fntdata"/><Relationship Id="rId52" Type="http://schemas.openxmlformats.org/officeDocument/2006/relationships/font" Target="fonts/NotoSans-regular.fntdata"/><Relationship Id="rId11" Type="http://schemas.openxmlformats.org/officeDocument/2006/relationships/slide" Target="slides/slide5.xml"/><Relationship Id="rId55" Type="http://schemas.openxmlformats.org/officeDocument/2006/relationships/font" Target="fonts/NotoSans-boldItalic.fntdata"/><Relationship Id="rId10" Type="http://schemas.openxmlformats.org/officeDocument/2006/relationships/slide" Target="slides/slide4.xml"/><Relationship Id="rId54" Type="http://schemas.openxmlformats.org/officeDocument/2006/relationships/font" Target="fonts/NotoSans-italic.fntdata"/><Relationship Id="rId13" Type="http://schemas.openxmlformats.org/officeDocument/2006/relationships/slide" Target="slides/slide7.xml"/><Relationship Id="rId57" Type="http://schemas.openxmlformats.org/officeDocument/2006/relationships/font" Target="fonts/BarlowCondensedSemiBold-bold.fntdata"/><Relationship Id="rId12" Type="http://schemas.openxmlformats.org/officeDocument/2006/relationships/slide" Target="slides/slide6.xml"/><Relationship Id="rId56" Type="http://schemas.openxmlformats.org/officeDocument/2006/relationships/font" Target="fonts/BarlowCondensed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BarlowCondensed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Condensed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161" name="Google Shape;161;p1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2024-03-05</a:t>
            </a:r>
            <a:endParaRPr/>
          </a:p>
        </p:txBody>
      </p:sp>
      <p:sp>
        <p:nvSpPr>
          <p:cNvPr id="162" name="Google Shape;162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163" name="Google Shape;16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173" name="Google Shape;173;p2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174" name="Google Shape;174;p2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2024-03-05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9a0962744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9a09627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49a096274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 (2018)</a:t>
            </a:r>
            <a:endParaRPr/>
          </a:p>
        </p:txBody>
      </p:sp>
      <p:sp>
        <p:nvSpPr>
          <p:cNvPr id="213" name="Google Shape;213;p6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DETI/AMS</a:t>
            </a:r>
            <a:endParaRPr/>
          </a:p>
        </p:txBody>
      </p:sp>
      <p:sp>
        <p:nvSpPr>
          <p:cNvPr id="214" name="Google Shape;214;p6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2024-03-05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eti3.pn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8129" y="5245866"/>
            <a:ext cx="2997221" cy="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628650" y="136524"/>
            <a:ext cx="3791156" cy="1423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/>
          <p:nvPr>
            <p:ph idx="2" type="pic"/>
          </p:nvPr>
        </p:nvSpPr>
        <p:spPr>
          <a:xfrm>
            <a:off x="4572000" y="583474"/>
            <a:ext cx="3942160" cy="5674713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629840" y="1812022"/>
            <a:ext cx="3791157" cy="438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 rot="5400000">
            <a:off x="2618025" y="381553"/>
            <a:ext cx="5064557" cy="6730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  <a:defRPr sz="24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46511" y="1355728"/>
            <a:ext cx="3868340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629842" y="2112720"/>
            <a:ext cx="3868340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3" type="body"/>
          </p:nvPr>
        </p:nvSpPr>
        <p:spPr>
          <a:xfrm>
            <a:off x="4572000" y="1355728"/>
            <a:ext cx="3887391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8"/>
          <p:cNvSpPr txBox="1"/>
          <p:nvPr>
            <p:ph idx="4" type="body"/>
          </p:nvPr>
        </p:nvSpPr>
        <p:spPr>
          <a:xfrm>
            <a:off x="4629150" y="2112720"/>
            <a:ext cx="3887391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6086474" y="485774"/>
            <a:ext cx="2828926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oto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086474" y="1293812"/>
            <a:ext cx="2828926" cy="489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200"/>
              <a:buNone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3pPr>
            <a:lvl4pPr indent="-29527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 flipH="1" rot="10800000">
            <a:off x="638175" y="831830"/>
            <a:ext cx="5286375" cy="6370"/>
          </a:xfrm>
          <a:prstGeom prst="straightConnector1">
            <a:avLst/>
          </a:prstGeom>
          <a:noFill/>
          <a:ln cap="flat" cmpd="sng" w="9525">
            <a:solidFill>
              <a:srgbClr val="9093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1314451" y="857250"/>
            <a:ext cx="4676774" cy="33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39599"/>
              </a:buClr>
              <a:buSzPts val="1800"/>
              <a:buNone/>
              <a:defRPr>
                <a:solidFill>
                  <a:srgbClr val="93959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/>
        </p:nvSpPr>
        <p:spPr>
          <a:xfrm>
            <a:off x="595313" y="857643"/>
            <a:ext cx="12954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B7D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84B7D4"/>
                </a:solidFill>
                <a:latin typeface="Noto Sans"/>
                <a:ea typeface="Noto Sans"/>
                <a:cs typeface="Noto Sans"/>
                <a:sym typeface="Noto Sans"/>
              </a:rPr>
              <a:t>Figure</a:t>
            </a:r>
            <a:endParaRPr sz="1600">
              <a:solidFill>
                <a:srgbClr val="84B7D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1961" y="5180806"/>
            <a:ext cx="2841774" cy="200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Noto Sans"/>
              <a:buNone/>
              <a:defRPr sz="36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eti3.png"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8129" y="5245866"/>
            <a:ext cx="2997221" cy="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785254" y="1709739"/>
            <a:ext cx="672533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1785256" y="4589464"/>
            <a:ext cx="672533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286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46291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785256" y="1038759"/>
            <a:ext cx="6730092" cy="589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28650" y="136524"/>
            <a:ext cx="3791156" cy="1423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/>
          <p:nvPr>
            <p:ph idx="2" type="pic"/>
          </p:nvPr>
        </p:nvSpPr>
        <p:spPr>
          <a:xfrm>
            <a:off x="4572000" y="583474"/>
            <a:ext cx="3942160" cy="5674713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629840" y="1812022"/>
            <a:ext cx="3791157" cy="438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2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 rot="5400000">
            <a:off x="2618025" y="381553"/>
            <a:ext cx="5064557" cy="6730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  <a:defRPr sz="28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785254" y="1709739"/>
            <a:ext cx="672533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785256" y="4589464"/>
            <a:ext cx="672533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86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29150" y="651053"/>
            <a:ext cx="3886200" cy="552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46511" y="1355728"/>
            <a:ext cx="3868340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629842" y="2112720"/>
            <a:ext cx="3868340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4572000" y="1355728"/>
            <a:ext cx="3887391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  <a:defRPr b="1" sz="2400">
                <a:solidFill>
                  <a:srgbClr val="9EE9D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4629150" y="2112720"/>
            <a:ext cx="3887391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1785256" y="1038759"/>
            <a:ext cx="6730092" cy="589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EDE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785256" y="1214322"/>
            <a:ext cx="6730094" cy="50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  <a:defRPr b="0" i="0" sz="2400" u="none" cap="none" strike="noStrike">
                <a:solidFill>
                  <a:srgbClr val="6EDEB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1785256" y="1214322"/>
            <a:ext cx="6730094" cy="50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2F2F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8D8D8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hyperlink" Target="http://www.uml-diagrams.org/sequence-diagram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46.png"/><Relationship Id="rId5" Type="http://schemas.openxmlformats.org/officeDocument/2006/relationships/hyperlink" Target="http://www.uml-diagrams.org/sequence-diagram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hyperlink" Target="http://www.uml-diagrams.org/sequence-diagram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hyperlink" Target="http://www.uml-diagrams.org/sequence-diagrams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24.png"/><Relationship Id="rId6" Type="http://schemas.openxmlformats.org/officeDocument/2006/relationships/hyperlink" Target="http://www.uml-diagrams.org/sequence-diagram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www.visual-paradigm.com/guide/uml-unified-modeling-language/what-is-sequence-diagra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ctrTitle"/>
          </p:nvPr>
        </p:nvSpPr>
        <p:spPr>
          <a:xfrm>
            <a:off x="751562" y="2642285"/>
            <a:ext cx="7763788" cy="133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600"/>
              <a:buFont typeface="Arial"/>
              <a:buNone/>
            </a:pPr>
            <a:r>
              <a:rPr lang="en-US"/>
              <a:t>Modelos de interação</a:t>
            </a:r>
            <a:br>
              <a:rPr lang="en-US"/>
            </a:br>
            <a:r>
              <a:rPr lang="en-US"/>
              <a:t>- diagrama de sequência</a:t>
            </a:r>
            <a:endParaRPr/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751562" y="4194805"/>
            <a:ext cx="6676372" cy="14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Ilídio Oliveira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v2025-04-08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690106" y="1373245"/>
            <a:ext cx="30524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41951- ANÁLISE DE SISTEMAS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O modelo do domínio e a implementação situam-se em planos de abstração diferentes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646511" y="1355728"/>
            <a:ext cx="3868340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E9D4"/>
              </a:buClr>
              <a:buSzPct val="100000"/>
              <a:buNone/>
            </a:pPr>
            <a:r>
              <a:rPr lang="en-US"/>
              <a:t>Diagramas de sequência: etapa de análise</a:t>
            </a:r>
            <a:endParaRPr/>
          </a:p>
        </p:txBody>
      </p:sp>
      <p:sp>
        <p:nvSpPr>
          <p:cNvPr id="271" name="Google Shape;271;p37"/>
          <p:cNvSpPr txBox="1"/>
          <p:nvPr>
            <p:ph idx="2" type="body"/>
          </p:nvPr>
        </p:nvSpPr>
        <p:spPr>
          <a:xfrm>
            <a:off x="629842" y="2112720"/>
            <a:ext cx="3868340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Explicar a </a:t>
            </a:r>
            <a:r>
              <a:rPr b="1" lang="en-US"/>
              <a:t>colaboração</a:t>
            </a:r>
            <a:r>
              <a:rPr lang="en-US"/>
              <a:t> observada para realizar um processo do domínio.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Os “objetos” são tipicamente entidades de alto nível: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/>
              <a:t>papéis de pessoas ou subsistemas</a:t>
            </a:r>
            <a:endParaRPr/>
          </a:p>
        </p:txBody>
      </p:sp>
      <p:sp>
        <p:nvSpPr>
          <p:cNvPr id="272" name="Google Shape;272;p37"/>
          <p:cNvSpPr txBox="1"/>
          <p:nvPr>
            <p:ph idx="3" type="body"/>
          </p:nvPr>
        </p:nvSpPr>
        <p:spPr>
          <a:xfrm>
            <a:off x="4572000" y="1355728"/>
            <a:ext cx="3887391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E9D4"/>
              </a:buClr>
              <a:buSzPct val="100000"/>
              <a:buNone/>
            </a:pPr>
            <a:r>
              <a:rPr lang="en-US"/>
              <a:t>Diagrama de sequência: perspetiva de implementação</a:t>
            </a:r>
            <a:endParaRPr/>
          </a:p>
        </p:txBody>
      </p:sp>
      <p:sp>
        <p:nvSpPr>
          <p:cNvPr id="273" name="Google Shape;273;p37"/>
          <p:cNvSpPr txBox="1"/>
          <p:nvPr>
            <p:ph idx="4" type="body"/>
          </p:nvPr>
        </p:nvSpPr>
        <p:spPr>
          <a:xfrm>
            <a:off x="4629150" y="2112720"/>
            <a:ext cx="3887391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Explicar a colaboração entre objetos de código para realizar uma operação (da implementação)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Os objetos são instâncias numa linguagem OO (e.g. Java)</a:t>
            </a:r>
            <a:endParaRPr/>
          </a:p>
        </p:txBody>
      </p:sp>
      <p:sp>
        <p:nvSpPr>
          <p:cNvPr id="274" name="Google Shape;274;p3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15780" r="19580" t="0"/>
          <a:stretch/>
        </p:blipFill>
        <p:spPr>
          <a:xfrm>
            <a:off x="646511" y="4937370"/>
            <a:ext cx="2228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ilhouette of a person&#10;&#10;Description automatically generated" id="277" name="Google Shape;2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2054" y="4610896"/>
            <a:ext cx="1745455" cy="1745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7"/>
          <p:cNvGrpSpPr/>
          <p:nvPr/>
        </p:nvGrpSpPr>
        <p:grpSpPr>
          <a:xfrm>
            <a:off x="2783683" y="4610896"/>
            <a:ext cx="4210050" cy="2031999"/>
            <a:chOff x="0" y="0"/>
            <a:chExt cx="4210050" cy="2031999"/>
          </a:xfrm>
        </p:grpSpPr>
        <p:sp>
          <p:nvSpPr>
            <p:cNvPr id="279" name="Google Shape;279;p37"/>
            <p:cNvSpPr/>
            <p:nvPr/>
          </p:nvSpPr>
          <p:spPr>
            <a:xfrm>
              <a:off x="0" y="609599"/>
              <a:ext cx="4210050" cy="8128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CBE2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1850" y="0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 txBox="1"/>
            <p:nvPr/>
          </p:nvSpPr>
          <p:spPr>
            <a:xfrm>
              <a:off x="1850" y="0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Noto Sans"/>
                <a:buNone/>
              </a:pPr>
              <a:r>
                <a:rPr lang="en-US" sz="11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Análise</a:t>
              </a:r>
              <a:endPara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10789" y="914400"/>
              <a:ext cx="203200" cy="203200"/>
            </a:xfrm>
            <a:prstGeom prst="ellipse">
              <a:avLst/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283983" y="1219199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 txBox="1"/>
            <p:nvPr/>
          </p:nvSpPr>
          <p:spPr>
            <a:xfrm>
              <a:off x="1283983" y="1219199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Noto Sans"/>
                <a:buNone/>
              </a:pPr>
              <a:r>
                <a:rPr lang="en-US" sz="11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Especificação</a:t>
              </a:r>
              <a:endPara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792922" y="914400"/>
              <a:ext cx="203200" cy="203200"/>
            </a:xfrm>
            <a:prstGeom prst="ellipse">
              <a:avLst/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566115" y="0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 txBox="1"/>
            <p:nvPr/>
          </p:nvSpPr>
          <p:spPr>
            <a:xfrm>
              <a:off x="2566115" y="0"/>
              <a:ext cx="1221078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Noto Sans"/>
                <a:buNone/>
              </a:pPr>
              <a:r>
                <a:rPr lang="en-US" sz="11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Implementação</a:t>
              </a:r>
              <a:endPara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3075055" y="914400"/>
              <a:ext cx="203200" cy="203200"/>
            </a:xfrm>
            <a:prstGeom prst="ellipse">
              <a:avLst/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566052" y="365124"/>
            <a:ext cx="5892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Colaboração entre  atores/fluxo de um CaU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97" name="Google Shape;297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73442"/>
            <a:ext cx="5286375" cy="484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99" name="Google Shape;2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136524"/>
            <a:ext cx="2505695" cy="481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304" name="Google Shape;3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8326" y="136524"/>
            <a:ext cx="1745319" cy="33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Mostrar a realização de um caso de utilização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55" y="2132520"/>
            <a:ext cx="8176866" cy="458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Mostrar a colaboração entre objetos de código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17766" l="0" r="0" t="0"/>
          <a:stretch/>
        </p:blipFill>
        <p:spPr>
          <a:xfrm>
            <a:off x="113486" y="1495320"/>
            <a:ext cx="8578735" cy="5305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321" name="Google Shape;3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357" y="-316519"/>
            <a:ext cx="1451557" cy="278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Aspetos notacionais dos DS</a:t>
            </a:r>
            <a:endParaRPr/>
          </a:p>
        </p:txBody>
      </p:sp>
      <p:sp>
        <p:nvSpPr>
          <p:cNvPr id="328" name="Google Shape;328;p41"/>
          <p:cNvSpPr txBox="1"/>
          <p:nvPr>
            <p:ph idx="11" type="ftr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sp>
        <p:nvSpPr>
          <p:cNvPr id="329" name="Google Shape;329;p41"/>
          <p:cNvSpPr txBox="1"/>
          <p:nvPr>
            <p:ph idx="12" type="sldNum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‹#›</a:t>
            </a:fld>
            <a:endParaRPr sz="12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507880"/>
            <a:ext cx="1556564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2114" y="3717032"/>
            <a:ext cx="2191578" cy="1671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>
            <a:off x="1691680" y="1498372"/>
            <a:ext cx="4536504" cy="707886"/>
          </a:xfrm>
          <a:prstGeom prst="wedgeRectCallout">
            <a:avLst>
              <a:gd fmla="val -42625" name="adj1"/>
              <a:gd fmla="val 100113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Linha de vida a representar uma instância sem nome da classe Sale.</a:t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779912" y="2650501"/>
            <a:ext cx="4974393" cy="707886"/>
          </a:xfrm>
          <a:prstGeom prst="wedgeRectCallout">
            <a:avLst>
              <a:gd fmla="val -41413" name="adj1"/>
              <a:gd fmla="val 102616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Linha de vida a representar uma instância chamada sale1 da classe Sale.</a:t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4644008" y="5650795"/>
            <a:ext cx="3456384" cy="707886"/>
          </a:xfrm>
          <a:prstGeom prst="wedgeRectCallout">
            <a:avLst>
              <a:gd fmla="val -56909" name="adj1"/>
              <a:gd fmla="val -112179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Em JAVA: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Sale sale1 = … ;</a:t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Colaboração entre objetos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por mensagens (síncronas)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2"/>
          <p:cNvSpPr txBox="1"/>
          <p:nvPr>
            <p:ph idx="11" type="ftr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‹#›</a:t>
            </a:fld>
            <a:endParaRPr sz="12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637" y="1639746"/>
            <a:ext cx="9343959" cy="447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5851"/>
            <a:ext cx="9144000" cy="47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324841"/>
            <a:ext cx="9144000" cy="43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68" name="Google Shape;368;p45"/>
          <p:cNvSpPr txBox="1"/>
          <p:nvPr>
            <p:ph idx="4294967295" type="sldNum"/>
          </p:nvPr>
        </p:nvSpPr>
        <p:spPr>
          <a:xfrm>
            <a:off x="8382000" y="63246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9" name="Google Shape;369;p45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Semântica da invocação</a:t>
            </a:r>
            <a:endParaRPr/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1" name="Google Shape;371;p45"/>
          <p:cNvSpPr txBox="1"/>
          <p:nvPr>
            <p:ph idx="2" type="body"/>
          </p:nvPr>
        </p:nvSpPr>
        <p:spPr>
          <a:xfrm>
            <a:off x="4719638" y="1196976"/>
            <a:ext cx="3956050" cy="136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nsolas"/>
              <a:buNone/>
            </a:pP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result 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B.search();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pic>
        <p:nvPicPr>
          <p:cNvPr descr="Web Client searches Online Bookshop and waits for results." id="372" name="Google Shape;3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71600"/>
            <a:ext cx="22860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ice starts Task and proceeds in parallel without waiting." id="373" name="Google Shape;3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135312"/>
            <a:ext cx="20955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/>
        </p:nvSpPr>
        <p:spPr>
          <a:xfrm>
            <a:off x="3108399" y="2276872"/>
            <a:ext cx="1059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"/>
              <a:buNone/>
            </a:pPr>
            <a:r>
              <a:rPr lang="en-US" sz="1800" u="none">
                <a:solidFill>
                  <a:srgbClr val="00B050"/>
                </a:solidFill>
                <a:latin typeface="Noto Sans"/>
                <a:ea typeface="Noto Sans"/>
                <a:cs typeface="Noto Sans"/>
                <a:sym typeface="Noto Sans"/>
              </a:rPr>
              <a:t>síncrona</a:t>
            </a:r>
            <a:endParaRPr/>
          </a:p>
        </p:txBody>
      </p:sp>
      <p:sp>
        <p:nvSpPr>
          <p:cNvPr id="375" name="Google Shape;375;p45"/>
          <p:cNvSpPr txBox="1"/>
          <p:nvPr/>
        </p:nvSpPr>
        <p:spPr>
          <a:xfrm>
            <a:off x="2851150" y="3800872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"/>
              <a:buNone/>
            </a:pPr>
            <a:r>
              <a:rPr lang="en-US" sz="1800" u="none">
                <a:solidFill>
                  <a:srgbClr val="00B050"/>
                </a:solidFill>
                <a:latin typeface="Noto Sans"/>
                <a:ea typeface="Noto Sans"/>
                <a:cs typeface="Noto Sans"/>
                <a:sym typeface="Noto Sans"/>
              </a:rPr>
              <a:t>assíncrona</a:t>
            </a:r>
            <a:endParaRPr/>
          </a:p>
        </p:txBody>
      </p:sp>
      <p:pic>
        <p:nvPicPr>
          <p:cNvPr descr="Web Client searches Online Bookshop and waits for results to be returned." id="376" name="Google Shape;37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350" y="4930776"/>
            <a:ext cx="22860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3183784" y="5573369"/>
            <a:ext cx="922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"/>
              <a:buNone/>
            </a:pPr>
            <a:r>
              <a:rPr lang="en-US" sz="1800" u="none">
                <a:solidFill>
                  <a:srgbClr val="00B050"/>
                </a:solidFill>
                <a:latin typeface="Noto Sans"/>
                <a:ea typeface="Noto Sans"/>
                <a:cs typeface="Noto Sans"/>
                <a:sym typeface="Noto Sans"/>
              </a:rPr>
              <a:t>retorno</a:t>
            </a:r>
            <a:endParaRPr sz="1800" u="none">
              <a:solidFill>
                <a:srgbClr val="00B05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685800" y="5867400"/>
            <a:ext cx="1828800" cy="533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9" name="Google Shape;379;p45"/>
          <p:cNvSpPr/>
          <p:nvPr/>
        </p:nvSpPr>
        <p:spPr>
          <a:xfrm>
            <a:off x="2411760" y="6497737"/>
            <a:ext cx="62750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From </a:t>
            </a:r>
            <a:r>
              <a:rPr lang="en-US" sz="14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6"/>
              </a:rPr>
              <a:t>http://www.uml-diagrams.org/sequence-diagrams.html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Modelar a criação/destruição do participante</a:t>
            </a:r>
            <a:endParaRPr/>
          </a:p>
        </p:txBody>
      </p:sp>
      <p:sp>
        <p:nvSpPr>
          <p:cNvPr id="386" name="Google Shape;386;p46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6"/>
          <p:cNvSpPr txBox="1"/>
          <p:nvPr>
            <p:ph idx="4294967295" type="body"/>
          </p:nvPr>
        </p:nvSpPr>
        <p:spPr>
          <a:xfrm>
            <a:off x="4762500" y="1447800"/>
            <a:ext cx="4381500" cy="472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Account a= new Account()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Noto Sans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...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a=null;  // in java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[a release] // objective 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free a; // C</a:t>
            </a:r>
            <a:endParaRPr/>
          </a:p>
        </p:txBody>
      </p:sp>
      <p:pic>
        <p:nvPicPr>
          <p:cNvPr descr="Online Bookshop creates Account."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673391"/>
            <a:ext cx="2682180" cy="1755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line Bookshop terminates Account." id="390" name="Google Shape;3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822" y="3861048"/>
            <a:ext cx="2789078" cy="19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3057524" y="2526678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"/>
              <a:buNone/>
            </a:pPr>
            <a:r>
              <a:rPr lang="en-US" sz="1800" u="none">
                <a:solidFill>
                  <a:srgbClr val="00B050"/>
                </a:solidFill>
                <a:latin typeface="Noto Sans"/>
                <a:ea typeface="Noto Sans"/>
                <a:cs typeface="Noto Sans"/>
                <a:sym typeface="Noto Sans"/>
              </a:rPr>
              <a:t>create</a:t>
            </a:r>
            <a:endParaRPr sz="1800" u="none">
              <a:solidFill>
                <a:srgbClr val="00B05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3127374" y="4318965"/>
            <a:ext cx="944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"/>
              <a:buNone/>
            </a:pPr>
            <a:r>
              <a:rPr lang="en-US" sz="1800" u="none">
                <a:solidFill>
                  <a:srgbClr val="00B050"/>
                </a:solidFill>
                <a:latin typeface="Noto Sans"/>
                <a:ea typeface="Noto Sans"/>
                <a:cs typeface="Noto Sans"/>
                <a:sym typeface="Noto Sans"/>
              </a:rPr>
              <a:t>destroy</a:t>
            </a: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-13754" y="5937504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From </a:t>
            </a:r>
            <a:r>
              <a:rPr lang="en-US" sz="14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http://www.uml-diagrams.org/sequence-diagrams.html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Objetivos de aprendizagem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Compreender o papel da modelação do comportamento no SDLC</a:t>
            </a:r>
            <a:br>
              <a:rPr lang="en-US"/>
            </a:br>
            <a:r>
              <a:rPr lang="en-US"/>
              <a:t>Compreender as regras e as diretrizes de estilo para sequência, comunicação e diagramas de estado</a:t>
            </a:r>
            <a:br>
              <a:rPr lang="en-US"/>
            </a:br>
            <a:r>
              <a:rPr lang="en-US"/>
              <a:t>Compreender a complementaridade entre os diagramas de sequência e comunicação</a:t>
            </a:r>
            <a:br>
              <a:rPr lang="en-US"/>
            </a:br>
            <a:r>
              <a:rPr lang="en-US"/>
              <a:t>Explicar a relação entre modelos de função, estruturais e de comportamento</a:t>
            </a:r>
            <a:br>
              <a:rPr lang="en-US"/>
            </a:br>
            <a:endParaRPr/>
          </a:p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Ativação</a:t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02" name="Google Shape;402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uration of an execution represented by two execution occurrences - start and finish."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4000"/>
            <a:ext cx="2941712" cy="193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pping execution specifications on the same lifeline - message to self."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1356029"/>
            <a:ext cx="2941712" cy="286856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/>
          <p:nvPr/>
        </p:nvSpPr>
        <p:spPr>
          <a:xfrm>
            <a:off x="838200" y="5961857"/>
            <a:ext cx="6948264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From </a:t>
            </a:r>
            <a:r>
              <a:rPr lang="en-US" sz="14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http://www.uml-diagrams.org/sequence-diagrams.html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12" name="Google Shape;412;p48"/>
          <p:cNvSpPr txBox="1"/>
          <p:nvPr>
            <p:ph idx="4294967295" type="sldNum"/>
          </p:nvPr>
        </p:nvSpPr>
        <p:spPr>
          <a:xfrm>
            <a:off x="8382000" y="63246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3" name="Google Shape;413;p48"/>
          <p:cNvSpPr txBox="1"/>
          <p:nvPr>
            <p:ph type="title"/>
          </p:nvPr>
        </p:nvSpPr>
        <p:spPr>
          <a:xfrm>
            <a:off x="457200" y="30480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Fragmentos para mostrar alternativas</a:t>
            </a:r>
            <a:endParaRPr/>
          </a:p>
        </p:txBody>
      </p:sp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628650" y="1390650"/>
            <a:ext cx="3635779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>
            <p:ph idx="2" type="body"/>
          </p:nvPr>
        </p:nvSpPr>
        <p:spPr>
          <a:xfrm>
            <a:off x="4347556" y="1390650"/>
            <a:ext cx="4563688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If (balance&gt;0)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	otherObj.Accept()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Else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	otherObj.Reject()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Noto Sans"/>
              <a:buNone/>
            </a:pPr>
            <a:r>
              <a:t/>
            </a:r>
            <a:endParaRPr sz="16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Noto Sans"/>
              <a:buNone/>
            </a:pPr>
            <a:r>
              <a:t/>
            </a:r>
            <a:endParaRPr sz="16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If ( no errors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Fira Code"/>
              <a:buNone/>
            </a:pPr>
            <a:r>
              <a:rPr lang="en-US" sz="1600">
                <a:latin typeface="Fira Code"/>
                <a:ea typeface="Fira Code"/>
                <a:cs typeface="Fira Code"/>
                <a:sym typeface="Fira Code"/>
              </a:rPr>
              <a:t>	otherObj.Post_comments()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Noto Sans Light"/>
              <a:buNone/>
            </a:pPr>
            <a:r>
              <a:t/>
            </a:r>
            <a:endParaRPr sz="14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Interaction operator alt example." id="416" name="Google Shape;4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539875"/>
            <a:ext cx="2438400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action operator opt example." id="417" name="Google Shape;4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4487862"/>
            <a:ext cx="2514600" cy="1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/>
          <p:nvPr/>
        </p:nvSpPr>
        <p:spPr>
          <a:xfrm>
            <a:off x="2411760" y="6521450"/>
            <a:ext cx="67322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From </a:t>
            </a:r>
            <a:r>
              <a:rPr lang="en-US" sz="14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http://www.uml-diagrams.org/sequence-diagrams.html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Fragmentos para mostrar loops</a:t>
            </a:r>
            <a:endParaRPr/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6" name="Google Shape;426;p49"/>
          <p:cNvSpPr txBox="1"/>
          <p:nvPr>
            <p:ph idx="2" type="body"/>
          </p:nvPr>
        </p:nvSpPr>
        <p:spPr>
          <a:xfrm>
            <a:off x="4649837" y="1556792"/>
            <a:ext cx="3956050" cy="381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i=0;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While( i&lt;10 )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otherObj.Add()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If ( y&gt;0 ) break;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i++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onsolas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otentially infinite loop." id="427" name="Google Shape;4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90600"/>
            <a:ext cx="2514600" cy="193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p to execute exactly 10 times." id="428" name="Google Shape;42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733800"/>
            <a:ext cx="27432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eak enclosing loop if y&gt;0." id="429" name="Google Shape;42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7862" y="4428371"/>
            <a:ext cx="20955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/>
          <p:nvPr/>
        </p:nvSpPr>
        <p:spPr>
          <a:xfrm>
            <a:off x="2051720" y="6521450"/>
            <a:ext cx="70922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From </a:t>
            </a:r>
            <a:r>
              <a:rPr lang="en-US" sz="14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6"/>
              </a:rPr>
              <a:t>http://www.uml-diagrams.org/sequence-diagrams.html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/>
          </a:p>
        </p:txBody>
      </p:sp>
      <p:sp>
        <p:nvSpPr>
          <p:cNvPr id="431" name="Google Shape;431;p4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32" name="Google Shape;432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Principais elementos notacionais</a:t>
            </a:r>
            <a:endParaRPr/>
          </a:p>
        </p:txBody>
      </p:sp>
      <p:sp>
        <p:nvSpPr>
          <p:cNvPr id="439" name="Google Shape;439;p50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41" name="Google Shape;441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77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Quatro tipos de diagramas de iteração disponíveis</a:t>
            </a:r>
            <a:endParaRPr/>
          </a:p>
        </p:txBody>
      </p:sp>
      <p:sp>
        <p:nvSpPr>
          <p:cNvPr id="449" name="Google Shape;449;p51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D. Sequência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Formato alinhado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D. Comunicação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Formato grafo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Diagrama temporal (</a:t>
            </a:r>
            <a:r>
              <a:rPr i="1" lang="en-US"/>
              <a:t>timming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Diagrama de visão geral da interação (</a:t>
            </a:r>
            <a:r>
              <a:rPr i="1" lang="en-US"/>
              <a:t>interaction overview</a:t>
            </a:r>
            <a:r>
              <a:rPr lang="en-US"/>
              <a:t>)</a:t>
            </a:r>
            <a:endParaRPr/>
          </a:p>
        </p:txBody>
      </p:sp>
      <p:sp>
        <p:nvSpPr>
          <p:cNvPr id="450" name="Google Shape;450;p51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1" name="Google Shape;451;p5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52" name="Google Shape;452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3" name="Google Shape;4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1556792"/>
            <a:ext cx="412432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231651" y="1825625"/>
            <a:ext cx="396999" cy="2437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Quatro tipos de diagramas de iteração disponíveis</a:t>
            </a:r>
            <a:endParaRPr/>
          </a:p>
        </p:txBody>
      </p:sp>
      <p:sp>
        <p:nvSpPr>
          <p:cNvPr id="461" name="Google Shape;461;p52"/>
          <p:cNvSpPr txBox="1"/>
          <p:nvPr>
            <p:ph idx="1" type="body"/>
          </p:nvPr>
        </p:nvSpPr>
        <p:spPr>
          <a:xfrm>
            <a:off x="540668" y="1713198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D. Sequência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Formato alinhado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D. Comunicação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Formato grafo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Diagrama temporal (</a:t>
            </a:r>
            <a:r>
              <a:rPr i="1" lang="en-US"/>
              <a:t>timming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Diagrama de visão geral da interação (</a:t>
            </a:r>
            <a:r>
              <a:rPr i="1" lang="en-US"/>
              <a:t>interaction overview</a:t>
            </a:r>
            <a:r>
              <a:rPr lang="en-US"/>
              <a:t>)</a:t>
            </a:r>
            <a:endParaRPr/>
          </a:p>
        </p:txBody>
      </p:sp>
      <p:sp>
        <p:nvSpPr>
          <p:cNvPr id="462" name="Google Shape;462;p52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3" name="Google Shape;463;p5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64" name="Google Shape;464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764" y="1772816"/>
            <a:ext cx="3872241" cy="396468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/>
          <p:nvPr/>
        </p:nvSpPr>
        <p:spPr>
          <a:xfrm>
            <a:off x="158205" y="2702082"/>
            <a:ext cx="396999" cy="2437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Diagramas de comunicação</a:t>
            </a:r>
            <a:endParaRPr/>
          </a:p>
        </p:txBody>
      </p:sp>
      <p:sp>
        <p:nvSpPr>
          <p:cNvPr id="473" name="Google Shape;473;p53"/>
          <p:cNvSpPr txBox="1"/>
          <p:nvPr>
            <p:ph idx="1" type="body"/>
          </p:nvPr>
        </p:nvSpPr>
        <p:spPr>
          <a:xfrm>
            <a:off x="1785254" y="1371601"/>
            <a:ext cx="6730095" cy="480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75" name="Google Shape;475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8" y="1268760"/>
            <a:ext cx="8964488" cy="397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As interações podem modelar código</a:t>
            </a:r>
            <a:endParaRPr/>
          </a:p>
        </p:txBody>
      </p:sp>
      <p:sp>
        <p:nvSpPr>
          <p:cNvPr id="483" name="Google Shape;483;p5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84" name="Google Shape;484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84" y="30582"/>
            <a:ext cx="9123500" cy="606271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/>
          <p:nvPr/>
        </p:nvSpPr>
        <p:spPr>
          <a:xfrm>
            <a:off x="4666492" y="1197285"/>
            <a:ext cx="4326321" cy="923330"/>
          </a:xfrm>
          <a:prstGeom prst="wedgeRectCallout">
            <a:avLst>
              <a:gd fmla="val 12247" name="adj1"/>
              <a:gd fmla="val 116226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Os diagramas de podem ser usados para visualizar a colaboração entre objetos em Java.</a:t>
            </a:r>
            <a:endParaRPr sz="18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493" name="Google Shape;493;p5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4" name="Google Shape;494;p5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496" name="Google Shape;496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7" name="Google Shape;49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88640"/>
            <a:ext cx="8867775" cy="5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/>
          <p:nvPr/>
        </p:nvSpPr>
        <p:spPr>
          <a:xfrm>
            <a:off x="2872835" y="2612260"/>
            <a:ext cx="4326321" cy="707886"/>
          </a:xfrm>
          <a:prstGeom prst="wedgeRectCallout">
            <a:avLst>
              <a:gd fmla="val 54536" name="adj1"/>
              <a:gd fmla="val 104638" name="adj2"/>
            </a:avLst>
          </a:prstGeom>
          <a:solidFill>
            <a:srgbClr val="CCECFF"/>
          </a:solidFill>
          <a:ln cap="flat" cmpd="sng" w="9525">
            <a:solidFill>
              <a:srgbClr val="4989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2765"/>
                </a:solidFill>
                <a:latin typeface="Noto Sans"/>
                <a:ea typeface="Noto Sans"/>
                <a:cs typeface="Noto Sans"/>
                <a:sym typeface="Noto Sans"/>
              </a:rPr>
              <a:t>Vistas complementares para a mesma interação.</a:t>
            </a:r>
            <a:endParaRPr sz="2000">
              <a:solidFill>
                <a:srgbClr val="1C276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type="title"/>
          </p:nvPr>
        </p:nvSpPr>
        <p:spPr>
          <a:xfrm>
            <a:off x="6086474" y="485774"/>
            <a:ext cx="2828926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505" name="Google Shape;505;p56"/>
          <p:cNvSpPr txBox="1"/>
          <p:nvPr>
            <p:ph idx="1" type="body"/>
          </p:nvPr>
        </p:nvSpPr>
        <p:spPr>
          <a:xfrm>
            <a:off x="6086474" y="1293812"/>
            <a:ext cx="2828926" cy="489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56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07" name="Google Shape;507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56"/>
          <p:cNvSpPr txBox="1"/>
          <p:nvPr>
            <p:ph idx="2" type="body"/>
          </p:nvPr>
        </p:nvSpPr>
        <p:spPr>
          <a:xfrm>
            <a:off x="1314451" y="857250"/>
            <a:ext cx="4676774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9"/>
              </a:buClr>
              <a:buSzPts val="1200"/>
              <a:buNone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Communication Diagram for a Scenario of the Make Patient Appt Use Case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09" name="Google Shape;50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806576"/>
            <a:ext cx="82105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Três categorias de modelos</a:t>
            </a:r>
            <a:endParaRPr/>
          </a:p>
        </p:txBody>
      </p:sp>
      <p:pic>
        <p:nvPicPr>
          <p:cNvPr descr="A picture containing text, old, stone&#10;&#10;Description automatically generated" id="186" name="Google Shape;18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345539"/>
            <a:ext cx="3682984" cy="257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2555" y="2866599"/>
            <a:ext cx="4935827" cy="2353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5573864" y="1390650"/>
            <a:ext cx="3108960" cy="1139396"/>
          </a:xfrm>
          <a:prstGeom prst="wedgeRoundRectCallout">
            <a:avLst>
              <a:gd fmla="val -41404" name="adj1"/>
              <a:gd fmla="val 86432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 que é que o Sistema deve fazer? [do ponto de vista do observador externo;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caixa fechada]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947517" y="5157017"/>
            <a:ext cx="2662375" cy="1293904"/>
          </a:xfrm>
          <a:prstGeom prst="wedgeRoundRectCallout">
            <a:avLst>
              <a:gd fmla="val 55291" name="adj1"/>
              <a:gd fmla="val -83062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Quais são as partes/”coisas” que constituintes e o relacionamento estrutural entre elas ?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5786007" y="5315587"/>
            <a:ext cx="2662375" cy="1177286"/>
          </a:xfrm>
          <a:prstGeom prst="wedgeRoundRectCallout">
            <a:avLst>
              <a:gd fmla="val -2270" name="adj1"/>
              <a:gd fmla="val -85996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Como é que as partes colaboram/interagem ao longo do tempo? [perspetiva dinâmica]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6086474" y="485774"/>
            <a:ext cx="2828926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516" name="Google Shape;516;p57"/>
          <p:cNvSpPr txBox="1"/>
          <p:nvPr>
            <p:ph idx="1" type="body"/>
          </p:nvPr>
        </p:nvSpPr>
        <p:spPr>
          <a:xfrm>
            <a:off x="6086474" y="1293812"/>
            <a:ext cx="2828926" cy="489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5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57"/>
          <p:cNvSpPr txBox="1"/>
          <p:nvPr>
            <p:ph idx="2" type="body"/>
          </p:nvPr>
        </p:nvSpPr>
        <p:spPr>
          <a:xfrm>
            <a:off x="1314451" y="857249"/>
            <a:ext cx="4676774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9"/>
              </a:buClr>
              <a:buSzPts val="1200"/>
              <a:buNone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Sequence Diagram for a Scenario of the Make Patient Appt Use Case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43025"/>
            <a:ext cx="714375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Diagramas de sequência </a:t>
            </a:r>
            <a:r>
              <a:rPr i="1" lang="en-US"/>
              <a:t>vs</a:t>
            </a:r>
            <a:r>
              <a:rPr lang="en-US"/>
              <a:t> diagramas de comunicação</a:t>
            </a:r>
            <a:endParaRPr/>
          </a:p>
        </p:txBody>
      </p:sp>
      <p:sp>
        <p:nvSpPr>
          <p:cNvPr id="527" name="Google Shape;527;p58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28" name="Google Shape;528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29" name="Google Shape;529;p58"/>
          <p:cNvGraphicFramePr/>
          <p:nvPr/>
        </p:nvGraphicFramePr>
        <p:xfrm>
          <a:off x="323850" y="18838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{C814AA03-C6A7-4B17-B8F6-DEC0801BC363}</a:tableStyleId>
              </a:tblPr>
              <a:tblGrid>
                <a:gridCol w="2106325"/>
                <a:gridCol w="3294275"/>
                <a:gridCol w="3024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Benefícios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Limitações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Diagrama de sequência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Mostra claramente a sequência/ordem</a:t>
                      </a:r>
                      <a:r>
                        <a:rPr lang="en-US" sz="1800"/>
                        <a:t> temporal das mensagens</a:t>
                      </a:r>
                      <a:endParaRPr/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Possibilidades de notação alargadas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Cresce para</a:t>
                      </a:r>
                      <a:r>
                        <a:rPr lang="en-US" sz="1800"/>
                        <a:t> a direita à medida que se acrescentam objetos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Diagrama de comunicação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Mais fácil de desenhar (objetos podem ser adicionado em qq parte)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Menos expressivo (ordem temporal)</a:t>
                      </a:r>
                      <a:endParaRPr/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Menos opções</a:t>
                      </a:r>
                      <a:r>
                        <a:rPr lang="en-US" sz="1800"/>
                        <a:t> de notação</a:t>
                      </a:r>
                      <a:endParaRPr/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Pouco suportado nas ferramentas UML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Open Sans Light"/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Um caso de utilização é</a:t>
            </a:r>
            <a:r>
              <a:rPr lang="en-US"/>
              <a:t> realizado pela colaboração entre atores e sistema</a:t>
            </a:r>
            <a:endParaRPr/>
          </a:p>
        </p:txBody>
      </p:sp>
      <p:sp>
        <p:nvSpPr>
          <p:cNvPr id="536" name="Google Shape;536;p59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FLUXO TÍPICO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O Administrador pede ao sistema (CMS) para criar uma nova conta de </a:t>
            </a:r>
            <a:r>
              <a:rPr i="1" lang="en-US"/>
              <a:t>blogger</a:t>
            </a:r>
            <a:endParaRPr i="1"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O Administrador escolhe o tipo Normal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O Administrador fornece os detalhes do autor do blog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O CMS verifica os detalhes (se já existe) na base de Dados de Autores 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O CMS cria a nova conta normal.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Noto Sans"/>
              <a:buAutoNum type="arabicPeriod"/>
            </a:pPr>
            <a:r>
              <a:rPr lang="en-US"/>
              <a:t>Um sumário dos detalhes da nova conta são enviados por email ao autor.</a:t>
            </a:r>
            <a:endParaRPr/>
          </a:p>
        </p:txBody>
      </p:sp>
      <p:sp>
        <p:nvSpPr>
          <p:cNvPr id="537" name="Google Shape;537;p59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38" name="Google Shape;538;p59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0" y="1390650"/>
            <a:ext cx="35814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Nível de abstração: análise ou implementação?</a:t>
            </a:r>
            <a:endParaRPr/>
          </a:p>
        </p:txBody>
      </p:sp>
      <p:sp>
        <p:nvSpPr>
          <p:cNvPr id="546" name="Google Shape;546;p60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47" name="Google Shape;547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lock&#10;&#10;Description automatically generated" id="548" name="Google Shape;548;p6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142" y="1018195"/>
            <a:ext cx="663049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0" name="Google Shape;550;p60"/>
          <p:cNvSpPr/>
          <p:nvPr/>
        </p:nvSpPr>
        <p:spPr>
          <a:xfrm>
            <a:off x="133004" y="2415537"/>
            <a:ext cx="2451170" cy="1703239"/>
          </a:xfrm>
          <a:prstGeom prst="wedgeRoundRectCallout">
            <a:avLst>
              <a:gd fmla="val 94711" name="adj1"/>
              <a:gd fmla="val 21165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As Classes definem </a:t>
            </a:r>
            <a: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características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dos objetos de um tipo (</a:t>
            </a:r>
            <a:r>
              <a:rPr i="1"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molde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).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As classes podem representar entidades do domínio ou da implementação.</a:t>
            </a:r>
            <a:endParaRPr sz="1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1" name="Google Shape;551;p60"/>
          <p:cNvSpPr/>
          <p:nvPr/>
        </p:nvSpPr>
        <p:spPr>
          <a:xfrm>
            <a:off x="4794637" y="5120588"/>
            <a:ext cx="3394486" cy="1737412"/>
          </a:xfrm>
          <a:prstGeom prst="wedgeRoundRectCallout">
            <a:avLst>
              <a:gd fmla="val -15943" name="adj1"/>
              <a:gd fmla="val -166652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 D. de Sequência mostra como é que os objetos (que </a:t>
            </a:r>
            <a: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seguem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uma Classe) colaboram com outros, para realizar uma atividade. Também aqui, essa atividade pode ser no nível do “domínio” ou no nível do </a:t>
            </a:r>
            <a: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código</a:t>
            </a: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Realização do caso de utilização como uma colaboração entre objetos</a:t>
            </a:r>
            <a:endParaRPr/>
          </a:p>
        </p:txBody>
      </p:sp>
      <p:sp>
        <p:nvSpPr>
          <p:cNvPr id="558" name="Google Shape;558;p61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59" name="Google Shape;559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49" y="1205617"/>
            <a:ext cx="8372475" cy="521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A realização de um caso de utilização</a:t>
            </a:r>
            <a:endParaRPr/>
          </a:p>
        </p:txBody>
      </p:sp>
      <p:sp>
        <p:nvSpPr>
          <p:cNvPr id="566" name="Google Shape;566;p62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67" name="Google Shape;567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8" name="Google Shape;5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96" y="1270462"/>
            <a:ext cx="8889855" cy="41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/>
          <p:nvPr>
            <p:ph type="title"/>
          </p:nvPr>
        </p:nvSpPr>
        <p:spPr>
          <a:xfrm>
            <a:off x="1785256" y="365127"/>
            <a:ext cx="6730200" cy="67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1027"/>
            <a:ext cx="2408139" cy="55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39" y="1191027"/>
            <a:ext cx="6278662" cy="37928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/>
          <p:nvPr/>
        </p:nvSpPr>
        <p:spPr>
          <a:xfrm>
            <a:off x="2948018" y="3033520"/>
            <a:ext cx="4636450" cy="2471150"/>
          </a:xfrm>
          <a:custGeom>
            <a:rect b="b" l="l" r="r" t="t"/>
            <a:pathLst>
              <a:path extrusionOk="0" h="98846" w="185458">
                <a:moveTo>
                  <a:pt x="21137" y="5985"/>
                </a:moveTo>
                <a:cubicBezTo>
                  <a:pt x="8213" y="5985"/>
                  <a:pt x="-2103" y="26093"/>
                  <a:pt x="433" y="38765"/>
                </a:cubicBezTo>
                <a:cubicBezTo>
                  <a:pt x="3413" y="53653"/>
                  <a:pt x="9298" y="70743"/>
                  <a:pt x="22172" y="78792"/>
                </a:cubicBezTo>
                <a:cubicBezTo>
                  <a:pt x="48438" y="95213"/>
                  <a:pt x="81945" y="98805"/>
                  <a:pt x="112922" y="98805"/>
                </a:cubicBezTo>
                <a:cubicBezTo>
                  <a:pt x="135499" y="98805"/>
                  <a:pt x="165872" y="99472"/>
                  <a:pt x="178138" y="80517"/>
                </a:cubicBezTo>
                <a:cubicBezTo>
                  <a:pt x="190077" y="62067"/>
                  <a:pt x="187557" y="26204"/>
                  <a:pt x="168476" y="15301"/>
                </a:cubicBezTo>
                <a:cubicBezTo>
                  <a:pt x="158445" y="9569"/>
                  <a:pt x="145759" y="11025"/>
                  <a:pt x="134315" y="9435"/>
                </a:cubicBezTo>
                <a:cubicBezTo>
                  <a:pt x="112497" y="6404"/>
                  <a:pt x="90437" y="4605"/>
                  <a:pt x="68410" y="4605"/>
                </a:cubicBezTo>
                <a:cubicBezTo>
                  <a:pt x="49707" y="4605"/>
                  <a:pt x="18424" y="-8308"/>
                  <a:pt x="12510" y="9435"/>
                </a:cubicBezTo>
              </a:path>
            </a:pathLst>
          </a:custGeom>
          <a:noFill/>
          <a:ln cap="flat" cmpd="sng" w="19050">
            <a:solidFill>
              <a:srgbClr val="26AF8A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79" name="Google Shape;579;p63"/>
          <p:cNvSpPr/>
          <p:nvPr/>
        </p:nvSpPr>
        <p:spPr>
          <a:xfrm>
            <a:off x="298374" y="4692775"/>
            <a:ext cx="2509000" cy="554050"/>
          </a:xfrm>
          <a:custGeom>
            <a:rect b="b" l="l" r="r" t="t"/>
            <a:pathLst>
              <a:path extrusionOk="0" h="22162" w="100360">
                <a:moveTo>
                  <a:pt x="4283" y="0"/>
                </a:moveTo>
                <a:cubicBezTo>
                  <a:pt x="1505" y="3469"/>
                  <a:pt x="-2108" y="11125"/>
                  <a:pt x="1867" y="13112"/>
                </a:cubicBezTo>
                <a:cubicBezTo>
                  <a:pt x="14789" y="19571"/>
                  <a:pt x="30279" y="18576"/>
                  <a:pt x="44654" y="20013"/>
                </a:cubicBezTo>
                <a:cubicBezTo>
                  <a:pt x="59191" y="21467"/>
                  <a:pt x="74699" y="24184"/>
                  <a:pt x="88476" y="19323"/>
                </a:cubicBezTo>
                <a:cubicBezTo>
                  <a:pt x="92778" y="17805"/>
                  <a:pt x="98169" y="15968"/>
                  <a:pt x="99863" y="11732"/>
                </a:cubicBezTo>
                <a:cubicBezTo>
                  <a:pt x="104049" y="1263"/>
                  <a:pt x="79042" y="1411"/>
                  <a:pt x="67773" y="1035"/>
                </a:cubicBezTo>
                <a:cubicBezTo>
                  <a:pt x="53846" y="571"/>
                  <a:pt x="39833" y="1264"/>
                  <a:pt x="26021" y="3105"/>
                </a:cubicBezTo>
                <a:cubicBezTo>
                  <a:pt x="18475" y="4111"/>
                  <a:pt x="10058" y="8232"/>
                  <a:pt x="3247" y="4831"/>
                </a:cubicBezTo>
              </a:path>
            </a:pathLst>
          </a:custGeom>
          <a:noFill/>
          <a:ln cap="flat" cmpd="sng" w="19050">
            <a:solidFill>
              <a:srgbClr val="26AF8A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4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Dos casos de utilização para o sistema (método Larman)</a:t>
            </a:r>
            <a:endParaRPr/>
          </a:p>
        </p:txBody>
      </p:sp>
      <p:sp>
        <p:nvSpPr>
          <p:cNvPr id="586" name="Google Shape;586;p64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8" name="Google Shape;5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4744"/>
            <a:ext cx="9358854" cy="548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Diagramas de sequência de sistema (DSS)</a:t>
            </a:r>
            <a:endParaRPr/>
          </a:p>
        </p:txBody>
      </p:sp>
      <p:sp>
        <p:nvSpPr>
          <p:cNvPr id="595" name="Google Shape;595;p65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Mostram, para um cenário de um CaU: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Char char="•"/>
            </a:pPr>
            <a:r>
              <a:rPr lang="en-US"/>
              <a:t>os eventos que os atores externos geram,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Char char="•"/>
            </a:pPr>
            <a:r>
              <a:rPr lang="en-US"/>
              <a:t>a sua ordem temporal,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Char char="•"/>
            </a:pPr>
            <a:r>
              <a:rPr lang="en-US"/>
              <a:t>as necessidades de integração entre sistemas</a:t>
            </a:r>
            <a:endParaRPr/>
          </a:p>
        </p:txBody>
      </p:sp>
      <p:sp>
        <p:nvSpPr>
          <p:cNvPr id="596" name="Google Shape;596;p65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Estilo para a construção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O sistema é tratado como uma caixa-fechada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/>
              <a:t>Não mostra componentes internos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Mensagens que chegam ao Sistema são modeladas como operações</a:t>
            </a:r>
            <a:endParaRPr/>
          </a:p>
          <a:p>
            <a:pPr indent="-228599" lvl="2" marL="432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/>
              <a:t>Os serviços solicitados/invocados pelos atores</a:t>
            </a:r>
            <a:endParaRPr/>
          </a:p>
        </p:txBody>
      </p:sp>
      <p:sp>
        <p:nvSpPr>
          <p:cNvPr id="597" name="Google Shape;597;p65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598" name="Google Shape;598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idx="11" type="ftr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sp>
        <p:nvSpPr>
          <p:cNvPr id="605" name="Google Shape;605;p66"/>
          <p:cNvSpPr txBox="1"/>
          <p:nvPr>
            <p:ph idx="12" type="sldNum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‹#›</a:t>
            </a:fld>
            <a:endParaRPr sz="12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606" name="Google Shape;6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0"/>
            <a:ext cx="8387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6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O que tratam os modelos comportamentais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628650" y="1390650"/>
            <a:ext cx="4089726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Os modelos comportamentais descrevem os </a:t>
            </a:r>
            <a:r>
              <a:rPr lang="en-US"/>
              <a:t>aspectos</a:t>
            </a:r>
            <a:r>
              <a:rPr lang="en-US"/>
              <a:t> dinâmicos de um sistema de informação.</a:t>
            </a:r>
            <a:br>
              <a:rPr lang="en-US"/>
            </a:br>
            <a:r>
              <a:rPr lang="en-US"/>
              <a:t>Durante a análise: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os modelos comportamentais descrevem qual é a lógica interna dos processos sem especificar como os processos vão ser implementados.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Durante o Desenho/Implementação: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os modelos comportamentais descrevem a interação entre módulos de software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A </a:t>
            </a:r>
            <a:r>
              <a:rPr lang="en-US">
                <a:highlight>
                  <a:srgbClr val="008080"/>
                </a:highlight>
              </a:rPr>
              <a:t>modelação comportamental pode ser conduzida pelos casos de utilização</a:t>
            </a:r>
            <a:r>
              <a:rPr lang="en-US"/>
              <a:t>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Um dos principais objetivos é mostrar como os objetos de um domínio trabalham em conjunto para formar uma colaboração que realiza cada um dos cenários dos casos de utilização. </a:t>
            </a:r>
            <a:br>
              <a:rPr lang="en-US"/>
            </a:b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Modelos estruturais 🡪 os objetos e as relações </a:t>
            </a:r>
            <a:br>
              <a:rPr lang="en-US"/>
            </a:br>
            <a:r>
              <a:rPr lang="en-US"/>
              <a:t>Modelos comportamentais 🡪 visão interna de um processo.</a:t>
            </a:r>
            <a:endParaRPr/>
          </a:p>
        </p:txBody>
      </p:sp>
      <p:sp>
        <p:nvSpPr>
          <p:cNvPr id="201" name="Google Shape;201;p31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0" y="3128010"/>
            <a:ext cx="40957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7095067" y="1752600"/>
            <a:ext cx="1957538" cy="965420"/>
          </a:xfrm>
          <a:prstGeom prst="wedgeRoundRectCallout">
            <a:avLst>
              <a:gd fmla="val -52874" name="adj1"/>
              <a:gd fmla="val 88526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Observação do exterior (e.g.: casos de utilização)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4183157" y="5827157"/>
            <a:ext cx="2308035" cy="879001"/>
          </a:xfrm>
          <a:prstGeom prst="wedgeRoundRectCallout">
            <a:avLst>
              <a:gd fmla="val 4333" name="adj1"/>
              <a:gd fmla="val -135120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Partes e relacionamentos estruturais entre elas (e.g.: d. de classes)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6561043" y="5348419"/>
            <a:ext cx="2457695" cy="1126182"/>
          </a:xfrm>
          <a:prstGeom prst="wedgeRoundRectCallout">
            <a:avLst>
              <a:gd fmla="val -2270" name="adj1"/>
              <a:gd fmla="val -85996" name="adj2"/>
              <a:gd fmla="val 16667" name="adj3"/>
            </a:avLst>
          </a:prstGeom>
          <a:solidFill>
            <a:srgbClr val="29AF8C">
              <a:alpha val="69803"/>
            </a:srgbClr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Explicação de como é feito (e.g.: interação entre objectos para realizar um CaU)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/>
          <p:nvPr>
            <p:ph type="title"/>
          </p:nvPr>
        </p:nvSpPr>
        <p:spPr>
          <a:xfrm>
            <a:off x="1785256" y="365126"/>
            <a:ext cx="6730094" cy="76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DSS</a:t>
            </a:r>
            <a:endParaRPr/>
          </a:p>
        </p:txBody>
      </p:sp>
      <p:sp>
        <p:nvSpPr>
          <p:cNvPr id="614" name="Google Shape;614;p67"/>
          <p:cNvSpPr txBox="1"/>
          <p:nvPr>
            <p:ph idx="1" type="body"/>
          </p:nvPr>
        </p:nvSpPr>
        <p:spPr>
          <a:xfrm>
            <a:off x="552450" y="1285876"/>
            <a:ext cx="2423098" cy="489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um novo diagrama de sequência de sistema (DSS) p/ cada CaU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uma </a:t>
            </a:r>
            <a:r>
              <a:rPr i="1" lang="en-US"/>
              <a:t>lifeline</a:t>
            </a:r>
            <a:r>
              <a:rPr lang="en-US"/>
              <a:t> para o actor primário (ou actores) e o sistema.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 sistema é modelado por uma classe que o representa globalmente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Opcionalmente, pode-se incluir o texto da descrição do CaU</a:t>
            </a:r>
            <a:endParaRPr/>
          </a:p>
        </p:txBody>
      </p:sp>
      <p:sp>
        <p:nvSpPr>
          <p:cNvPr id="615" name="Google Shape;615;p67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16" name="Google Shape;616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p67"/>
          <p:cNvPicPr preferRelativeResize="0"/>
          <p:nvPr/>
        </p:nvPicPr>
        <p:blipFill rotWithShape="1">
          <a:blip r:embed="rId3">
            <a:alphaModFix/>
          </a:blip>
          <a:srcRect b="12562" l="0" r="0" t="0"/>
          <a:stretch/>
        </p:blipFill>
        <p:spPr>
          <a:xfrm>
            <a:off x="3059832" y="0"/>
            <a:ext cx="5904656" cy="698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Os DSS mostram operações de sistema</a:t>
            </a:r>
            <a:endParaRPr/>
          </a:p>
        </p:txBody>
      </p:sp>
      <p:sp>
        <p:nvSpPr>
          <p:cNvPr id="624" name="Google Shape;624;p68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Uma </a:t>
            </a:r>
            <a:r>
              <a:rPr b="1" lang="en-US"/>
              <a:t>operação de sistema</a:t>
            </a:r>
            <a:r>
              <a:rPr lang="en-US"/>
              <a:t> (OpS) corresponde a um ponto de entrada no sistema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Encapsula um conjunto de interações subjacentes entre objetos, necessárias para realizar essa operação.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Etapa seguinte na construção do </a:t>
            </a:r>
            <a:r>
              <a:rPr b="1" lang="en-US"/>
              <a:t>modelo dinâmico: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mostrar, para cada OpS, a rede de objetos que vai ser ativada.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Estes objetos são instâncias de classes que devemos identificar</a:t>
            </a:r>
            <a:endParaRPr/>
          </a:p>
        </p:txBody>
      </p:sp>
      <p:sp>
        <p:nvSpPr>
          <p:cNvPr id="625" name="Google Shape;625;p68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Como escolher as classes que participam na solução?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Essa atividade é o que designamos por desenho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Ponto essencial: </a:t>
            </a:r>
            <a:r>
              <a:rPr lang="en-US">
                <a:solidFill>
                  <a:srgbClr val="00B050"/>
                </a:solidFill>
              </a:rPr>
              <a:t>distribuir responsabilidades pelos objetos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</a:pPr>
            <a:r>
              <a:rPr lang="en-US"/>
              <a:t>seguindo os princípios do desenho por objectos (</a:t>
            </a:r>
            <a:r>
              <a:rPr i="1" lang="en-US"/>
              <a:t>Object-Oriented Design</a:t>
            </a:r>
            <a:r>
              <a:rPr lang="en-US"/>
              <a:t>).</a:t>
            </a:r>
            <a:endParaRPr/>
          </a:p>
        </p:txBody>
      </p:sp>
      <p:sp>
        <p:nvSpPr>
          <p:cNvPr id="626" name="Google Shape;626;p68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27" name="Google Shape;627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As operações de sistema são realizadas através da interação entre objetos</a:t>
            </a:r>
            <a:endParaRPr/>
          </a:p>
        </p:txBody>
      </p:sp>
      <p:sp>
        <p:nvSpPr>
          <p:cNvPr id="634" name="Google Shape;634;p69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35" name="Google Shape;635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6" name="Google Shape;636;p69"/>
          <p:cNvPicPr preferRelativeResize="0"/>
          <p:nvPr/>
        </p:nvPicPr>
        <p:blipFill rotWithShape="1">
          <a:blip r:embed="rId3">
            <a:alphaModFix/>
          </a:blip>
          <a:srcRect b="17766" l="0" r="0" t="0"/>
          <a:stretch/>
        </p:blipFill>
        <p:spPr>
          <a:xfrm>
            <a:off x="-8" y="1112388"/>
            <a:ext cx="9127603" cy="564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0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rPr lang="en-US"/>
              <a:t>Os diagramas de interacção ajudam a distribuir responsabilidades 🡪 encontrar os métodos das classes</a:t>
            </a:r>
            <a:endParaRPr/>
          </a:p>
        </p:txBody>
      </p:sp>
      <p:sp>
        <p:nvSpPr>
          <p:cNvPr id="643" name="Google Shape;643;p70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44" name="Google Shape;644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5" name="Google Shape;6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256" y="1604733"/>
            <a:ext cx="4896544" cy="418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Distribuição de responsabilidades pelos objetos</a:t>
            </a:r>
            <a:endParaRPr/>
          </a:p>
        </p:txBody>
      </p:sp>
      <p:sp>
        <p:nvSpPr>
          <p:cNvPr id="651" name="Google Shape;651;p71"/>
          <p:cNvSpPr txBox="1"/>
          <p:nvPr>
            <p:ph idx="2" type="body"/>
          </p:nvPr>
        </p:nvSpPr>
        <p:spPr>
          <a:xfrm>
            <a:off x="5426927" y="1390650"/>
            <a:ext cx="3521925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checkIn() / checkOut()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Começar a trabalhar numa tarefa / terminar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reportarEstadoProjeto()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calcula a % de execução do projeto (tarefas já concluídas / previstas)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formatarISO8601()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Representa uma data no formato aaaa/mm/dd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atribuirGestor(Empregado emp1)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Define o gestor de um projeto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contaCorrente()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-US"/>
              <a:t>Lista os movimentos lançados para um cliente, no presente ano fiscal.</a:t>
            </a:r>
            <a:endParaRPr/>
          </a:p>
        </p:txBody>
      </p:sp>
      <p:sp>
        <p:nvSpPr>
          <p:cNvPr id="652" name="Google Shape;652;p71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53" name="Google Shape;653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71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655" name="Google Shape;65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6006"/>
            <a:ext cx="5367674" cy="285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662" name="Google Shape;662;p72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/>
              <a:t>[DEN’15]</a:t>
            </a:r>
            <a:r>
              <a:rPr lang="en-US"/>
              <a:t> Dennis, A., Wixom, B. H., &amp; Tegarden, D. (2015). </a:t>
            </a:r>
            <a:r>
              <a:rPr i="1" lang="en-US"/>
              <a:t>Systems analysis and design: An object-oriented approach with UML</a:t>
            </a:r>
            <a:r>
              <a:rPr lang="en-US"/>
              <a:t>. John Wiley &amp; Sons.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🡪"/>
            </a:pPr>
            <a:r>
              <a:rPr lang="en-US"/>
              <a:t>chap. 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/>
              <a:t>[LAR’12]</a:t>
            </a:r>
            <a:r>
              <a:rPr lang="en-US"/>
              <a:t> Larman, C. (2012). </a:t>
            </a:r>
            <a:r>
              <a:rPr i="1" lang="en-US"/>
              <a:t>Applying UML and Patterns: An Introduction to Object Oriented Analysis and Design and Interative Development</a:t>
            </a:r>
            <a:r>
              <a:rPr lang="en-US"/>
              <a:t>. Pearson Education.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🡪 chap. 10, chap. 15.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3" name="Google Shape;663;p72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4" name="Google Shape;664;p72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665" name="Google Shape;665;p7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5908"/>
            <a:ext cx="9144000" cy="5506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32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Cenário do restaurante: envio de mensagens</a:t>
            </a:r>
            <a:endParaRPr/>
          </a:p>
        </p:txBody>
      </p:sp>
      <p:sp>
        <p:nvSpPr>
          <p:cNvPr id="225" name="Google Shape;225;p33"/>
          <p:cNvSpPr txBox="1"/>
          <p:nvPr>
            <p:ph idx="11" type="ftr"/>
          </p:nvPr>
        </p:nvSpPr>
        <p:spPr>
          <a:xfrm>
            <a:off x="566058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preparing food in a kitchen&#10;&#10;Description automatically generated with medium confidence"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7823" y="1153409"/>
            <a:ext cx="2900504" cy="1933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hef preparing food in a kitchen&#10;&#10;Description automatically generated with medium confidence" id="228" name="Google Shape;2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7823" y="3881759"/>
            <a:ext cx="4646177" cy="2323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tuxedo talking to a group of people&#10;&#10;Description automatically generated with medium confidence" id="229" name="Google Shape;22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37359"/>
            <a:ext cx="3482236" cy="232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566058" y="365127"/>
            <a:ext cx="7949292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Diagrama de sequência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6286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Ilustrar os objetos que participam numa colaboração (por exemplo: caso de utilização) e as mensagens que passam entre eles ao longo do tempo.</a:t>
            </a:r>
            <a:br>
              <a:rPr lang="en-US"/>
            </a:br>
            <a:r>
              <a:rPr lang="en-US"/>
              <a:t>Um diagrama de sequência é um modelo dinâmico que mostra a sequência explícita de mensagens que são passadas entre objetos numa interação definida.</a:t>
            </a:r>
            <a:br>
              <a:rPr lang="en-US"/>
            </a:br>
            <a:endParaRPr/>
          </a:p>
        </p:txBody>
      </p:sp>
      <p:sp>
        <p:nvSpPr>
          <p:cNvPr id="237" name="Google Shape;237;p34"/>
          <p:cNvSpPr txBox="1"/>
          <p:nvPr>
            <p:ph idx="2" type="body"/>
          </p:nvPr>
        </p:nvSpPr>
        <p:spPr>
          <a:xfrm>
            <a:off x="4629150" y="1390650"/>
            <a:ext cx="3886200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1" type="ftr"/>
          </p:nvPr>
        </p:nvSpPr>
        <p:spPr>
          <a:xfrm>
            <a:off x="62865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43404" r="0" t="0"/>
          <a:stretch/>
        </p:blipFill>
        <p:spPr>
          <a:xfrm>
            <a:off x="4455458" y="458883"/>
            <a:ext cx="4538442" cy="45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>
            <a:hlinkClick r:id="rId4"/>
          </p:cNvPr>
          <p:cNvSpPr/>
          <p:nvPr/>
        </p:nvSpPr>
        <p:spPr>
          <a:xfrm>
            <a:off x="4421900" y="4976635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https://www.visual-paradigm.com/guide/uml-unified-modeling-language/what-is-sequence-diagram/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1785256" y="365127"/>
            <a:ext cx="6730093" cy="673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1" type="ftr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‹#›</a:t>
            </a:fld>
            <a:endParaRPr sz="12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055" y="-23884"/>
            <a:ext cx="7484481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 rotWithShape="1">
          <a:blip r:embed="rId4">
            <a:alphaModFix/>
          </a:blip>
          <a:srcRect b="25615" l="0" r="0" t="0"/>
          <a:stretch/>
        </p:blipFill>
        <p:spPr>
          <a:xfrm>
            <a:off x="-36512" y="2204864"/>
            <a:ext cx="7993570" cy="417646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629841" y="365126"/>
            <a:ext cx="78867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-US"/>
              <a:t>Foco na colaboração ao nível do objeto</a:t>
            </a:r>
            <a:br>
              <a:rPr lang="en-US"/>
            </a:b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646511" y="1355728"/>
            <a:ext cx="3868340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</a:pPr>
            <a:r>
              <a:rPr lang="en-US"/>
              <a:t>Diagramas de classe</a:t>
            </a:r>
            <a:endParaRPr/>
          </a:p>
        </p:txBody>
      </p:sp>
      <p:sp>
        <p:nvSpPr>
          <p:cNvPr id="259" name="Google Shape;259;p36"/>
          <p:cNvSpPr txBox="1"/>
          <p:nvPr>
            <p:ph idx="2" type="body"/>
          </p:nvPr>
        </p:nvSpPr>
        <p:spPr>
          <a:xfrm>
            <a:off x="629842" y="2112720"/>
            <a:ext cx="3868340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 foco de modelação dos diagramas de classe está no nível de classe (classificador).</a:t>
            </a:r>
            <a:br>
              <a:rPr lang="en-US"/>
            </a:br>
            <a:r>
              <a:rPr lang="en-US"/>
              <a:t>Cada tipo de objetos tem atributos que descrevem informação (estado) sobre o objeto. </a:t>
            </a:r>
            <a:br>
              <a:rPr lang="en-US"/>
            </a:br>
            <a:endParaRPr/>
          </a:p>
        </p:txBody>
      </p:sp>
      <p:sp>
        <p:nvSpPr>
          <p:cNvPr id="260" name="Google Shape;260;p36"/>
          <p:cNvSpPr txBox="1"/>
          <p:nvPr>
            <p:ph idx="3" type="body"/>
          </p:nvPr>
        </p:nvSpPr>
        <p:spPr>
          <a:xfrm>
            <a:off x="4572000" y="1355728"/>
            <a:ext cx="3887391" cy="590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E9D4"/>
              </a:buClr>
              <a:buSzPts val="2400"/>
              <a:buNone/>
            </a:pPr>
            <a:r>
              <a:rPr lang="en-US"/>
              <a:t>Diagramas de interação</a:t>
            </a:r>
            <a:endParaRPr/>
          </a:p>
        </p:txBody>
      </p:sp>
      <p:sp>
        <p:nvSpPr>
          <p:cNvPr id="261" name="Google Shape;261;p36"/>
          <p:cNvSpPr txBox="1"/>
          <p:nvPr>
            <p:ph idx="4" type="body"/>
          </p:nvPr>
        </p:nvSpPr>
        <p:spPr>
          <a:xfrm>
            <a:off x="4629150" y="2112720"/>
            <a:ext cx="3887391" cy="40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en-US"/>
              <a:t>Os diagramas de interação focam-se no </a:t>
            </a:r>
            <a:r>
              <a:rPr b="1" lang="en-US"/>
              <a:t>nível do objeto/instância</a:t>
            </a:r>
            <a:br>
              <a:rPr lang="en-US"/>
            </a:br>
            <a:r>
              <a:rPr lang="en-US"/>
              <a:t>Cada objeto também tem comportamentos. Os comportamentos são descritos pelas operações. Uma operação é uma ação que um objeto pode realizar. </a:t>
            </a:r>
            <a:br>
              <a:rPr lang="en-US"/>
            </a:br>
            <a:r>
              <a:rPr lang="en-US"/>
              <a:t>Cada objeto também pode </a:t>
            </a:r>
            <a:r>
              <a:rPr b="1" lang="en-US"/>
              <a:t>enviar e receber mensagens</a:t>
            </a:r>
            <a:r>
              <a:rPr lang="en-US"/>
              <a:t>. As mensagens são solicitações enviadas a objetos para que executem um dos seus comportamentos. Uma mensagem é uma </a:t>
            </a:r>
            <a:r>
              <a:rPr i="1" lang="en-US"/>
              <a:t>chamada</a:t>
            </a:r>
            <a:r>
              <a:rPr lang="en-US"/>
              <a:t> de um objeto para outro objeto. </a:t>
            </a:r>
            <a:br>
              <a:rPr lang="en-US"/>
            </a:br>
            <a:endParaRPr/>
          </a:p>
        </p:txBody>
      </p:sp>
      <p:sp>
        <p:nvSpPr>
          <p:cNvPr id="262" name="Google Shape;262;p36"/>
          <p:cNvSpPr txBox="1"/>
          <p:nvPr>
            <p:ph idx="11" type="ftr"/>
          </p:nvPr>
        </p:nvSpPr>
        <p:spPr>
          <a:xfrm>
            <a:off x="1785256" y="6356351"/>
            <a:ext cx="43297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Oliveira</a:t>
            </a:r>
            <a:endParaRPr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38934" l="0" r="0" t="0"/>
          <a:stretch/>
        </p:blipFill>
        <p:spPr>
          <a:xfrm>
            <a:off x="4687961" y="5699210"/>
            <a:ext cx="1704505" cy="793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